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Poppins Ultra-Bold" charset="1" panose="00000900000000000000"/>
      <p:regular r:id="rId20"/>
    </p:embeddedFont>
    <p:embeddedFont>
      <p:font typeface="Poppins Semi-Bold" charset="1" panose="00000700000000000000"/>
      <p:regular r:id="rId21"/>
    </p:embeddedFont>
    <p:embeddedFont>
      <p:font typeface="Poppins" charset="1" panose="00000500000000000000"/>
      <p:regular r:id="rId22"/>
    </p:embeddedFont>
    <p:embeddedFont>
      <p:font typeface="Poppins Bold" charset="1" panose="000008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sv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Relationship Id="rId4" Target="../media/image2.png" Type="http://schemas.openxmlformats.org/officeDocument/2006/relationships/image"/><Relationship Id="rId5" Target="https://github.com/itshoto/CSE440-PROJECT-9/blob/main/main.ipynb?short_path=fdf993d" TargetMode="External" Type="http://schemas.openxmlformats.org/officeDocument/2006/relationships/hyperlink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Relationship Id="rId4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50116" y="3020094"/>
            <a:ext cx="13587767" cy="3218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14"/>
              </a:lnSpc>
            </a:pPr>
            <a:r>
              <a:rPr lang="en-US" b="true" sz="7400" spc="214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ADVENTURE QUEST: A DYNAMIC NARRATIVE GAME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1273383" y="-5235996"/>
            <a:ext cx="10267169" cy="11114662"/>
          </a:xfrm>
          <a:custGeom>
            <a:avLst/>
            <a:gdLst/>
            <a:ahLst/>
            <a:cxnLst/>
            <a:rect r="r" b="b" t="t" l="l"/>
            <a:pathLst>
              <a:path h="11114662" w="10267169">
                <a:moveTo>
                  <a:pt x="0" y="0"/>
                </a:moveTo>
                <a:lnTo>
                  <a:pt x="10267169" y="0"/>
                </a:lnTo>
                <a:lnTo>
                  <a:pt x="10267169" y="11114661"/>
                </a:lnTo>
                <a:lnTo>
                  <a:pt x="0" y="111146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2426410">
            <a:off x="-4438369" y="4729669"/>
            <a:ext cx="10267169" cy="11114662"/>
          </a:xfrm>
          <a:custGeom>
            <a:avLst/>
            <a:gdLst/>
            <a:ahLst/>
            <a:cxnLst/>
            <a:rect r="r" b="b" t="t" l="l"/>
            <a:pathLst>
              <a:path h="11114662" w="10267169">
                <a:moveTo>
                  <a:pt x="0" y="0"/>
                </a:moveTo>
                <a:lnTo>
                  <a:pt x="10267169" y="0"/>
                </a:lnTo>
                <a:lnTo>
                  <a:pt x="10267169" y="11114662"/>
                </a:lnTo>
                <a:lnTo>
                  <a:pt x="0" y="111146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7389415" y="9267825"/>
            <a:ext cx="3509171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6959518" y="6434941"/>
            <a:ext cx="4368964" cy="40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5"/>
              </a:lnSpc>
            </a:pPr>
            <a:r>
              <a:rPr lang="en-US" sz="2225" b="true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Presentated by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959518" y="7035642"/>
            <a:ext cx="4368964" cy="79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5"/>
              </a:lnSpc>
            </a:pPr>
            <a:r>
              <a:rPr lang="en-US" sz="2225" b="true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Nusrat Jahan Noor 2121995642</a:t>
            </a:r>
          </a:p>
          <a:p>
            <a:pPr algn="ctr">
              <a:lnSpc>
                <a:spcPts val="3115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6832829" y="7593167"/>
            <a:ext cx="4622343" cy="40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5"/>
              </a:lnSpc>
            </a:pPr>
            <a:r>
              <a:rPr lang="en-US" sz="2225" b="true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Satavisa Dey Borno  2132463042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576890" y="8193867"/>
            <a:ext cx="1134219" cy="40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5"/>
              </a:lnSpc>
              <a:spcBef>
                <a:spcPct val="0"/>
              </a:spcBef>
            </a:pPr>
            <a:r>
              <a:rPr lang="en-US" b="true" sz="2225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Group 9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300388">
            <a:off x="-4363791" y="2678108"/>
            <a:ext cx="11302295" cy="9903636"/>
          </a:xfrm>
          <a:custGeom>
            <a:avLst/>
            <a:gdLst/>
            <a:ahLst/>
            <a:cxnLst/>
            <a:rect r="r" b="b" t="t" l="l"/>
            <a:pathLst>
              <a:path h="9903636" w="11302295">
                <a:moveTo>
                  <a:pt x="0" y="0"/>
                </a:moveTo>
                <a:lnTo>
                  <a:pt x="11302295" y="0"/>
                </a:lnTo>
                <a:lnTo>
                  <a:pt x="11302295" y="9903636"/>
                </a:lnTo>
                <a:lnTo>
                  <a:pt x="0" y="99036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922231">
            <a:off x="14351329" y="-5116855"/>
            <a:ext cx="13023076" cy="14098053"/>
          </a:xfrm>
          <a:custGeom>
            <a:avLst/>
            <a:gdLst/>
            <a:ahLst/>
            <a:cxnLst/>
            <a:rect r="r" b="b" t="t" l="l"/>
            <a:pathLst>
              <a:path h="14098053" w="13023076">
                <a:moveTo>
                  <a:pt x="0" y="0"/>
                </a:moveTo>
                <a:lnTo>
                  <a:pt x="13023076" y="0"/>
                </a:lnTo>
                <a:lnTo>
                  <a:pt x="13023076" y="14098053"/>
                </a:lnTo>
                <a:lnTo>
                  <a:pt x="0" y="140980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flipV="true">
            <a:off x="2747140" y="9001613"/>
            <a:ext cx="13021495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603015" y="3776845"/>
            <a:ext cx="14732140" cy="4055768"/>
            <a:chOff x="0" y="0"/>
            <a:chExt cx="6877255" cy="189331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877255" cy="1893313"/>
            </a:xfrm>
            <a:custGeom>
              <a:avLst/>
              <a:gdLst/>
              <a:ahLst/>
              <a:cxnLst/>
              <a:rect r="r" b="b" t="t" l="l"/>
              <a:pathLst>
                <a:path h="1893313" w="6877255">
                  <a:moveTo>
                    <a:pt x="12087" y="0"/>
                  </a:moveTo>
                  <a:lnTo>
                    <a:pt x="6865168" y="0"/>
                  </a:lnTo>
                  <a:cubicBezTo>
                    <a:pt x="6868374" y="0"/>
                    <a:pt x="6871448" y="1273"/>
                    <a:pt x="6873715" y="3540"/>
                  </a:cubicBezTo>
                  <a:cubicBezTo>
                    <a:pt x="6875981" y="5807"/>
                    <a:pt x="6877255" y="8881"/>
                    <a:pt x="6877255" y="12087"/>
                  </a:cubicBezTo>
                  <a:lnTo>
                    <a:pt x="6877255" y="1881226"/>
                  </a:lnTo>
                  <a:cubicBezTo>
                    <a:pt x="6877255" y="1884431"/>
                    <a:pt x="6875981" y="1887506"/>
                    <a:pt x="6873715" y="1889773"/>
                  </a:cubicBezTo>
                  <a:cubicBezTo>
                    <a:pt x="6871448" y="1892039"/>
                    <a:pt x="6868374" y="1893313"/>
                    <a:pt x="6865168" y="1893313"/>
                  </a:cubicBezTo>
                  <a:lnTo>
                    <a:pt x="12087" y="1893313"/>
                  </a:lnTo>
                  <a:cubicBezTo>
                    <a:pt x="8881" y="1893313"/>
                    <a:pt x="5807" y="1892039"/>
                    <a:pt x="3540" y="1889773"/>
                  </a:cubicBezTo>
                  <a:cubicBezTo>
                    <a:pt x="1273" y="1887506"/>
                    <a:pt x="0" y="1884431"/>
                    <a:pt x="0" y="1881226"/>
                  </a:cubicBezTo>
                  <a:lnTo>
                    <a:pt x="0" y="12087"/>
                  </a:lnTo>
                  <a:cubicBezTo>
                    <a:pt x="0" y="8881"/>
                    <a:pt x="1273" y="5807"/>
                    <a:pt x="3540" y="3540"/>
                  </a:cubicBezTo>
                  <a:cubicBezTo>
                    <a:pt x="5807" y="1273"/>
                    <a:pt x="8881" y="0"/>
                    <a:pt x="12087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6877255" cy="194093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113616" y="1471795"/>
            <a:ext cx="13551817" cy="1143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24"/>
              </a:lnSpc>
            </a:pPr>
            <a:r>
              <a:rPr lang="en-US" b="true" sz="7499" spc="217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Gameplay Mechanics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498496" y="4703781"/>
            <a:ext cx="12965555" cy="2446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16"/>
              </a:lnSpc>
            </a:pPr>
            <a:r>
              <a:rPr lang="en-US" sz="3440">
                <a:solidFill>
                  <a:srgbClr val="101010"/>
                </a:solidFill>
                <a:latin typeface="Poppins"/>
                <a:ea typeface="Poppins"/>
                <a:cs typeface="Poppins"/>
                <a:sym typeface="Poppins"/>
              </a:rPr>
              <a:t>•Gameplay uses a turn‑based decision model. Factor graphs compute risk, reward, and narrative effects, encouraging thoughtful and strategic choices.</a:t>
            </a:r>
          </a:p>
          <a:p>
            <a:pPr algn="just" marL="0" indent="0" lvl="0">
              <a:lnSpc>
                <a:spcPts val="481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300388">
            <a:off x="-4363791" y="2678108"/>
            <a:ext cx="11302295" cy="9903636"/>
          </a:xfrm>
          <a:custGeom>
            <a:avLst/>
            <a:gdLst/>
            <a:ahLst/>
            <a:cxnLst/>
            <a:rect r="r" b="b" t="t" l="l"/>
            <a:pathLst>
              <a:path h="9903636" w="11302295">
                <a:moveTo>
                  <a:pt x="0" y="0"/>
                </a:moveTo>
                <a:lnTo>
                  <a:pt x="11302295" y="0"/>
                </a:lnTo>
                <a:lnTo>
                  <a:pt x="11302295" y="9903636"/>
                </a:lnTo>
                <a:lnTo>
                  <a:pt x="0" y="99036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922231">
            <a:off x="14351329" y="-5116855"/>
            <a:ext cx="13023076" cy="14098053"/>
          </a:xfrm>
          <a:custGeom>
            <a:avLst/>
            <a:gdLst/>
            <a:ahLst/>
            <a:cxnLst/>
            <a:rect r="r" b="b" t="t" l="l"/>
            <a:pathLst>
              <a:path h="14098053" w="13023076">
                <a:moveTo>
                  <a:pt x="0" y="0"/>
                </a:moveTo>
                <a:lnTo>
                  <a:pt x="13023076" y="0"/>
                </a:lnTo>
                <a:lnTo>
                  <a:pt x="13023076" y="14098053"/>
                </a:lnTo>
                <a:lnTo>
                  <a:pt x="0" y="140980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flipV="true">
            <a:off x="2747140" y="9001613"/>
            <a:ext cx="13021495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603015" y="3776845"/>
            <a:ext cx="14732140" cy="4055768"/>
            <a:chOff x="0" y="0"/>
            <a:chExt cx="6877255" cy="189331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877255" cy="1893313"/>
            </a:xfrm>
            <a:custGeom>
              <a:avLst/>
              <a:gdLst/>
              <a:ahLst/>
              <a:cxnLst/>
              <a:rect r="r" b="b" t="t" l="l"/>
              <a:pathLst>
                <a:path h="1893313" w="6877255">
                  <a:moveTo>
                    <a:pt x="12087" y="0"/>
                  </a:moveTo>
                  <a:lnTo>
                    <a:pt x="6865168" y="0"/>
                  </a:lnTo>
                  <a:cubicBezTo>
                    <a:pt x="6868374" y="0"/>
                    <a:pt x="6871448" y="1273"/>
                    <a:pt x="6873715" y="3540"/>
                  </a:cubicBezTo>
                  <a:cubicBezTo>
                    <a:pt x="6875981" y="5807"/>
                    <a:pt x="6877255" y="8881"/>
                    <a:pt x="6877255" y="12087"/>
                  </a:cubicBezTo>
                  <a:lnTo>
                    <a:pt x="6877255" y="1881226"/>
                  </a:lnTo>
                  <a:cubicBezTo>
                    <a:pt x="6877255" y="1884431"/>
                    <a:pt x="6875981" y="1887506"/>
                    <a:pt x="6873715" y="1889773"/>
                  </a:cubicBezTo>
                  <a:cubicBezTo>
                    <a:pt x="6871448" y="1892039"/>
                    <a:pt x="6868374" y="1893313"/>
                    <a:pt x="6865168" y="1893313"/>
                  </a:cubicBezTo>
                  <a:lnTo>
                    <a:pt x="12087" y="1893313"/>
                  </a:lnTo>
                  <a:cubicBezTo>
                    <a:pt x="8881" y="1893313"/>
                    <a:pt x="5807" y="1892039"/>
                    <a:pt x="3540" y="1889773"/>
                  </a:cubicBezTo>
                  <a:cubicBezTo>
                    <a:pt x="1273" y="1887506"/>
                    <a:pt x="0" y="1884431"/>
                    <a:pt x="0" y="1881226"/>
                  </a:cubicBezTo>
                  <a:lnTo>
                    <a:pt x="0" y="12087"/>
                  </a:lnTo>
                  <a:cubicBezTo>
                    <a:pt x="0" y="8881"/>
                    <a:pt x="1273" y="5807"/>
                    <a:pt x="3540" y="3540"/>
                  </a:cubicBezTo>
                  <a:cubicBezTo>
                    <a:pt x="5807" y="1273"/>
                    <a:pt x="8881" y="0"/>
                    <a:pt x="12087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6877255" cy="194093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113616" y="1471795"/>
            <a:ext cx="13966228" cy="1143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24"/>
              </a:lnSpc>
            </a:pPr>
            <a:r>
              <a:rPr lang="en-US" b="true" sz="7499" spc="217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Technical Implementation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498496" y="4703781"/>
            <a:ext cx="12965555" cy="2446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16"/>
              </a:lnSpc>
            </a:pPr>
            <a:r>
              <a:rPr lang="en-US" sz="3440">
                <a:solidFill>
                  <a:srgbClr val="101010"/>
                </a:solidFill>
                <a:latin typeface="Poppins"/>
                <a:ea typeface="Poppins"/>
                <a:cs typeface="Poppins"/>
                <a:sym typeface="Poppins"/>
              </a:rPr>
              <a:t>•Developed in Python with a modular architecture, the game is easy to expand with additional levels, mechanics, or story branches.</a:t>
            </a:r>
          </a:p>
          <a:p>
            <a:pPr algn="just" marL="0" indent="0" lvl="0">
              <a:lnSpc>
                <a:spcPts val="4816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603015" y="8640806"/>
            <a:ext cx="15602843" cy="360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4"/>
              </a:lnSpc>
              <a:spcBef>
                <a:spcPct val="0"/>
              </a:spcBef>
            </a:pPr>
            <a:r>
              <a:rPr lang="en-US" b="true" sz="2400" spc="69" u="sng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  <a:hlinkClick r:id="rId5" tooltip="https://github.com/itshoto/CSE440-PROJECT-9/blob/main/main.ipynb?short_path=fdf993d"/>
              </a:rPr>
              <a:t>https://github.com/itshoto/CSE440-PROJECT-9/blob/main/main.ipynb?short_path=fdf993dt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9196518">
            <a:off x="11706169" y="-2845620"/>
            <a:ext cx="10410369" cy="7196168"/>
          </a:xfrm>
          <a:custGeom>
            <a:avLst/>
            <a:gdLst/>
            <a:ahLst/>
            <a:cxnLst/>
            <a:rect r="r" b="b" t="t" l="l"/>
            <a:pathLst>
              <a:path h="7196168" w="10410369">
                <a:moveTo>
                  <a:pt x="0" y="0"/>
                </a:moveTo>
                <a:lnTo>
                  <a:pt x="10410369" y="0"/>
                </a:lnTo>
                <a:lnTo>
                  <a:pt x="10410369" y="7196168"/>
                </a:lnTo>
                <a:lnTo>
                  <a:pt x="0" y="71961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-10729597">
            <a:off x="-1338958" y="6180824"/>
            <a:ext cx="10410369" cy="7196168"/>
          </a:xfrm>
          <a:custGeom>
            <a:avLst/>
            <a:gdLst/>
            <a:ahLst/>
            <a:cxnLst/>
            <a:rect r="r" b="b" t="t" l="l"/>
            <a:pathLst>
              <a:path h="7196168" w="10410369">
                <a:moveTo>
                  <a:pt x="10410369" y="7196168"/>
                </a:moveTo>
                <a:lnTo>
                  <a:pt x="0" y="7196168"/>
                </a:lnTo>
                <a:lnTo>
                  <a:pt x="0" y="0"/>
                </a:lnTo>
                <a:lnTo>
                  <a:pt x="10410369" y="0"/>
                </a:lnTo>
                <a:lnTo>
                  <a:pt x="10410369" y="7196168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flipV="true">
            <a:off x="7894711" y="0"/>
            <a:ext cx="0" cy="7190385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flipV="true">
            <a:off x="2747140" y="9001613"/>
            <a:ext cx="13021495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341510" y="1481812"/>
            <a:ext cx="7375552" cy="2150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02"/>
              </a:lnSpc>
            </a:pPr>
            <a:r>
              <a:rPr lang="en-US" sz="7299" spc="211" b="true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Results &amp; Contributions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243811" y="3028639"/>
            <a:ext cx="9389390" cy="2860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36"/>
              </a:lnSpc>
            </a:pPr>
            <a:r>
              <a:rPr lang="en-US" sz="3240">
                <a:solidFill>
                  <a:srgbClr val="101010"/>
                </a:solidFill>
                <a:latin typeface="Poppins"/>
                <a:ea typeface="Poppins"/>
                <a:cs typeface="Poppins"/>
                <a:sym typeface="Poppins"/>
              </a:rPr>
              <a:t>•The system successfully delivers a </a:t>
            </a:r>
            <a:r>
              <a:rPr lang="en-US" sz="3240" b="true">
                <a:solidFill>
                  <a:srgbClr val="101010"/>
                </a:solidFill>
                <a:latin typeface="Poppins Bold"/>
                <a:ea typeface="Poppins Bold"/>
                <a:cs typeface="Poppins Bold"/>
                <a:sym typeface="Poppins Bold"/>
              </a:rPr>
              <a:t>non‑linear narrative</a:t>
            </a:r>
            <a:r>
              <a:rPr lang="en-US" sz="3240">
                <a:solidFill>
                  <a:srgbClr val="101010"/>
                </a:solidFill>
                <a:latin typeface="Poppins"/>
                <a:ea typeface="Poppins"/>
                <a:cs typeface="Poppins"/>
                <a:sym typeface="Poppins"/>
              </a:rPr>
              <a:t>. Factor graphs </a:t>
            </a:r>
            <a:r>
              <a:rPr lang="en-US" sz="3240" b="true">
                <a:solidFill>
                  <a:srgbClr val="101010"/>
                </a:solidFill>
                <a:latin typeface="Poppins Bold"/>
                <a:ea typeface="Poppins Bold"/>
                <a:cs typeface="Poppins Bold"/>
                <a:sym typeface="Poppins Bold"/>
              </a:rPr>
              <a:t>enhance realism</a:t>
            </a:r>
            <a:r>
              <a:rPr lang="en-US" sz="3240">
                <a:solidFill>
                  <a:srgbClr val="101010"/>
                </a:solidFill>
                <a:latin typeface="Poppins"/>
                <a:ea typeface="Poppins"/>
                <a:cs typeface="Poppins"/>
                <a:sym typeface="Poppins"/>
              </a:rPr>
              <a:t> and </a:t>
            </a:r>
            <a:r>
              <a:rPr lang="en-US" sz="3240" b="true">
                <a:solidFill>
                  <a:srgbClr val="101010"/>
                </a:solidFill>
                <a:latin typeface="Poppins Bold"/>
                <a:ea typeface="Poppins Bold"/>
                <a:cs typeface="Poppins Bold"/>
                <a:sym typeface="Poppins Bold"/>
              </a:rPr>
              <a:t>player engagement</a:t>
            </a:r>
            <a:r>
              <a:rPr lang="en-US" sz="3240">
                <a:solidFill>
                  <a:srgbClr val="101010"/>
                </a:solidFill>
                <a:latin typeface="Poppins"/>
                <a:ea typeface="Poppins"/>
                <a:cs typeface="Poppins"/>
                <a:sym typeface="Poppins"/>
              </a:rPr>
              <a:t>, making decisions feel impactful.</a:t>
            </a:r>
          </a:p>
          <a:p>
            <a:pPr algn="just" marL="0" indent="0" lvl="0">
              <a:lnSpc>
                <a:spcPts val="4536"/>
              </a:lnSpc>
              <a:spcBef>
                <a:spcPct val="0"/>
              </a:spcBef>
            </a:pPr>
          </a:p>
        </p:txBody>
      </p:sp>
      <p:grpSp>
        <p:nvGrpSpPr>
          <p:cNvPr name="Group 9" id="9"/>
          <p:cNvGrpSpPr/>
          <p:nvPr/>
        </p:nvGrpSpPr>
        <p:grpSpPr>
          <a:xfrm rot="0">
            <a:off x="7717061" y="1304012"/>
            <a:ext cx="355300" cy="35530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6B3EA">
                    <a:alpha val="100000"/>
                  </a:srgbClr>
                </a:gs>
                <a:gs pos="100000">
                  <a:srgbClr val="D2F6FC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8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717061" y="3206920"/>
            <a:ext cx="355300" cy="355300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6B3EA">
                    <a:alpha val="100000"/>
                  </a:srgbClr>
                </a:gs>
                <a:gs pos="100000">
                  <a:srgbClr val="D2F6FC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8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7717061" y="5109827"/>
            <a:ext cx="355300" cy="355300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6B3EA">
                    <a:alpha val="100000"/>
                  </a:srgbClr>
                </a:gs>
                <a:gs pos="100000">
                  <a:srgbClr val="D2F6FC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8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7717061" y="7012735"/>
            <a:ext cx="355300" cy="355300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6B3EA">
                    <a:alpha val="100000"/>
                  </a:srgbClr>
                </a:gs>
                <a:gs pos="100000">
                  <a:srgbClr val="D2F6FC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8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2805708" y="8634374"/>
            <a:ext cx="12676584" cy="367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8"/>
              </a:lnSpc>
              <a:spcBef>
                <a:spcPct val="0"/>
              </a:spcBef>
            </a:pPr>
            <a:r>
              <a:rPr lang="en-US" b="true" sz="204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https://drive.google.com/file/d/1ZAAQsR1TZNmGk_5TK80eMah04rs-kY5G/view?usp=drive_link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8930385">
            <a:off x="-3563055" y="-3778032"/>
            <a:ext cx="12306618" cy="8506950"/>
          </a:xfrm>
          <a:custGeom>
            <a:avLst/>
            <a:gdLst/>
            <a:ahLst/>
            <a:cxnLst/>
            <a:rect r="r" b="b" t="t" l="l"/>
            <a:pathLst>
              <a:path h="8506950" w="12306618">
                <a:moveTo>
                  <a:pt x="12306618" y="0"/>
                </a:moveTo>
                <a:lnTo>
                  <a:pt x="0" y="0"/>
                </a:lnTo>
                <a:lnTo>
                  <a:pt x="0" y="8506950"/>
                </a:lnTo>
                <a:lnTo>
                  <a:pt x="12306618" y="8506950"/>
                </a:lnTo>
                <a:lnTo>
                  <a:pt x="12306618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554810" y="1238569"/>
            <a:ext cx="13178381" cy="1121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102"/>
              </a:lnSpc>
            </a:pPr>
            <a:r>
              <a:rPr lang="en-US" b="true" sz="7299" spc="211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Future Work &amp; Conclusion</a:t>
            </a:r>
          </a:p>
        </p:txBody>
      </p:sp>
      <p:sp>
        <p:nvSpPr>
          <p:cNvPr name="AutoShape 5" id="5"/>
          <p:cNvSpPr/>
          <p:nvPr/>
        </p:nvSpPr>
        <p:spPr>
          <a:xfrm flipV="true">
            <a:off x="2747140" y="9001613"/>
            <a:ext cx="13021495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860515" y="3299301"/>
            <a:ext cx="14566971" cy="5226698"/>
            <a:chOff x="0" y="0"/>
            <a:chExt cx="5339068" cy="19156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339068" cy="1915683"/>
            </a:xfrm>
            <a:custGeom>
              <a:avLst/>
              <a:gdLst/>
              <a:ahLst/>
              <a:cxnLst/>
              <a:rect r="r" b="b" t="t" l="l"/>
              <a:pathLst>
                <a:path h="1915683" w="5339068">
                  <a:moveTo>
                    <a:pt x="26574" y="0"/>
                  </a:moveTo>
                  <a:lnTo>
                    <a:pt x="5312494" y="0"/>
                  </a:lnTo>
                  <a:cubicBezTo>
                    <a:pt x="5327171" y="0"/>
                    <a:pt x="5339068" y="11897"/>
                    <a:pt x="5339068" y="26574"/>
                  </a:cubicBezTo>
                  <a:lnTo>
                    <a:pt x="5339068" y="1889109"/>
                  </a:lnTo>
                  <a:cubicBezTo>
                    <a:pt x="5339068" y="1896157"/>
                    <a:pt x="5336268" y="1902916"/>
                    <a:pt x="5331285" y="1907899"/>
                  </a:cubicBezTo>
                  <a:cubicBezTo>
                    <a:pt x="5326301" y="1912883"/>
                    <a:pt x="5319542" y="1915683"/>
                    <a:pt x="5312494" y="1915683"/>
                  </a:cubicBezTo>
                  <a:lnTo>
                    <a:pt x="26574" y="1915683"/>
                  </a:lnTo>
                  <a:cubicBezTo>
                    <a:pt x="11897" y="1915683"/>
                    <a:pt x="0" y="1903785"/>
                    <a:pt x="0" y="1889109"/>
                  </a:cubicBezTo>
                  <a:lnTo>
                    <a:pt x="0" y="26574"/>
                  </a:lnTo>
                  <a:cubicBezTo>
                    <a:pt x="0" y="11897"/>
                    <a:pt x="11897" y="0"/>
                    <a:pt x="2657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"/>
                  </a:srgbClr>
                </a:gs>
                <a:gs pos="25000">
                  <a:srgbClr val="C900FE">
                    <a:alpha val="10000"/>
                  </a:srgbClr>
                </a:gs>
                <a:gs pos="50000">
                  <a:srgbClr val="A136FF">
                    <a:alpha val="10000"/>
                  </a:srgbClr>
                </a:gs>
                <a:gs pos="75000">
                  <a:srgbClr val="5142F0">
                    <a:alpha val="10000"/>
                  </a:srgbClr>
                </a:gs>
                <a:gs pos="100000">
                  <a:srgbClr val="0033D9">
                    <a:alpha val="1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66675"/>
              <a:ext cx="5339068" cy="19823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941348" y="4405398"/>
            <a:ext cx="12405305" cy="2446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16"/>
              </a:lnSpc>
            </a:pPr>
            <a:r>
              <a:rPr lang="en-US" sz="3440">
                <a:solidFill>
                  <a:srgbClr val="101010"/>
                </a:solidFill>
                <a:latin typeface="Poppins"/>
                <a:ea typeface="Poppins"/>
                <a:cs typeface="Poppins"/>
                <a:sym typeface="Poppins"/>
              </a:rPr>
              <a:t>•Future improvements include UI, animation, and sound. Enhanced factor graphs and even multiplayer integration are possible future expansions.</a:t>
            </a:r>
          </a:p>
          <a:p>
            <a:pPr algn="just" marL="0" indent="0" lvl="0">
              <a:lnSpc>
                <a:spcPts val="481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208287" y="3855757"/>
            <a:ext cx="13051013" cy="1811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109"/>
              </a:lnSpc>
            </a:pPr>
            <a:r>
              <a:rPr lang="en-US" b="true" sz="11810" spc="342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THANK YOU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917525">
            <a:off x="-5200912" y="-501789"/>
            <a:ext cx="12071925" cy="12825419"/>
          </a:xfrm>
          <a:custGeom>
            <a:avLst/>
            <a:gdLst/>
            <a:ahLst/>
            <a:cxnLst/>
            <a:rect r="r" b="b" t="t" l="l"/>
            <a:pathLst>
              <a:path h="12825419" w="12071925">
                <a:moveTo>
                  <a:pt x="0" y="0"/>
                </a:moveTo>
                <a:lnTo>
                  <a:pt x="12071925" y="0"/>
                </a:lnTo>
                <a:lnTo>
                  <a:pt x="12071925" y="12825419"/>
                </a:lnTo>
                <a:lnTo>
                  <a:pt x="0" y="128254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flipV="true">
            <a:off x="-3270697" y="6959681"/>
            <a:ext cx="13021495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-3447623">
            <a:off x="11764586" y="-3644813"/>
            <a:ext cx="10365225" cy="10093138"/>
          </a:xfrm>
          <a:custGeom>
            <a:avLst/>
            <a:gdLst/>
            <a:ahLst/>
            <a:cxnLst/>
            <a:rect r="r" b="b" t="t" l="l"/>
            <a:pathLst>
              <a:path h="10093138" w="10365225">
                <a:moveTo>
                  <a:pt x="0" y="10093138"/>
                </a:moveTo>
                <a:lnTo>
                  <a:pt x="10365225" y="10093138"/>
                </a:lnTo>
                <a:lnTo>
                  <a:pt x="10365225" y="0"/>
                </a:lnTo>
                <a:lnTo>
                  <a:pt x="0" y="0"/>
                </a:lnTo>
                <a:lnTo>
                  <a:pt x="0" y="10093138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flipV="true">
            <a:off x="2747140" y="9001613"/>
            <a:ext cx="13021495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true" rot="6558461">
            <a:off x="-6193772" y="4663925"/>
            <a:ext cx="10365225" cy="10093138"/>
          </a:xfrm>
          <a:custGeom>
            <a:avLst/>
            <a:gdLst/>
            <a:ahLst/>
            <a:cxnLst/>
            <a:rect r="r" b="b" t="t" l="l"/>
            <a:pathLst>
              <a:path h="10093138" w="10365225">
                <a:moveTo>
                  <a:pt x="0" y="10093137"/>
                </a:moveTo>
                <a:lnTo>
                  <a:pt x="10365225" y="10093137"/>
                </a:lnTo>
                <a:lnTo>
                  <a:pt x="10365225" y="0"/>
                </a:lnTo>
                <a:lnTo>
                  <a:pt x="0" y="0"/>
                </a:lnTo>
                <a:lnTo>
                  <a:pt x="0" y="10093137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-720231" y="1718391"/>
            <a:ext cx="2519365" cy="1094779"/>
          </a:xfrm>
          <a:custGeom>
            <a:avLst/>
            <a:gdLst/>
            <a:ahLst/>
            <a:cxnLst/>
            <a:rect r="r" b="b" t="t" l="l"/>
            <a:pathLst>
              <a:path h="1094779" w="2519365">
                <a:moveTo>
                  <a:pt x="2519365" y="0"/>
                </a:moveTo>
                <a:lnTo>
                  <a:pt x="0" y="0"/>
                </a:lnTo>
                <a:lnTo>
                  <a:pt x="0" y="1094779"/>
                </a:lnTo>
                <a:lnTo>
                  <a:pt x="2519365" y="1094779"/>
                </a:lnTo>
                <a:lnTo>
                  <a:pt x="2519365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747140" y="1708866"/>
            <a:ext cx="7158064" cy="1143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24"/>
              </a:lnSpc>
            </a:pPr>
            <a:r>
              <a:rPr lang="en-US" sz="7499" spc="217" b="true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Introduction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461021" y="3677276"/>
            <a:ext cx="14178556" cy="3055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11"/>
              </a:lnSpc>
            </a:pPr>
            <a:r>
              <a:rPr lang="en-US" sz="3436">
                <a:solidFill>
                  <a:srgbClr val="101010"/>
                </a:solidFill>
                <a:latin typeface="Poppins"/>
                <a:ea typeface="Poppins"/>
                <a:cs typeface="Poppins"/>
                <a:sym typeface="Poppins"/>
              </a:rPr>
              <a:t>•</a:t>
            </a:r>
            <a:r>
              <a:rPr lang="en-US" sz="3436" b="true">
                <a:solidFill>
                  <a:srgbClr val="101010"/>
                </a:solidFill>
                <a:latin typeface="Poppins Bold"/>
                <a:ea typeface="Poppins Bold"/>
                <a:cs typeface="Poppins Bold"/>
                <a:sym typeface="Poppins Bold"/>
              </a:rPr>
              <a:t>Adventure Quest</a:t>
            </a:r>
            <a:r>
              <a:rPr lang="en-US" sz="3436">
                <a:solidFill>
                  <a:srgbClr val="101010"/>
                </a:solidFill>
                <a:latin typeface="Poppins"/>
                <a:ea typeface="Poppins"/>
                <a:cs typeface="Poppins"/>
                <a:sym typeface="Poppins"/>
              </a:rPr>
              <a:t> is an interactive, choice‑driven story where each decision meaningfully affects the plot. Factor graphs calculate outcomes to keep the narrative dynamic and personalized.</a:t>
            </a:r>
          </a:p>
          <a:p>
            <a:pPr algn="just" marL="0" indent="0" lvl="0">
              <a:lnSpc>
                <a:spcPts val="481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-5134275">
            <a:off x="-5003553" y="-1642252"/>
            <a:ext cx="11497072" cy="10074309"/>
          </a:xfrm>
          <a:custGeom>
            <a:avLst/>
            <a:gdLst/>
            <a:ahLst/>
            <a:cxnLst/>
            <a:rect r="r" b="b" t="t" l="l"/>
            <a:pathLst>
              <a:path h="10074309" w="11497072">
                <a:moveTo>
                  <a:pt x="11497072" y="10074310"/>
                </a:moveTo>
                <a:lnTo>
                  <a:pt x="0" y="10074310"/>
                </a:lnTo>
                <a:lnTo>
                  <a:pt x="0" y="0"/>
                </a:lnTo>
                <a:lnTo>
                  <a:pt x="11497072" y="0"/>
                </a:lnTo>
                <a:lnTo>
                  <a:pt x="11497072" y="1007431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439358" y="1361631"/>
            <a:ext cx="10344064" cy="1143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324"/>
              </a:lnSpc>
            </a:pPr>
            <a:r>
              <a:rPr lang="en-US" b="true" sz="7499" spc="217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Project Motivation</a:t>
            </a:r>
          </a:p>
        </p:txBody>
      </p:sp>
      <p:sp>
        <p:nvSpPr>
          <p:cNvPr name="AutoShape 5" id="5"/>
          <p:cNvSpPr/>
          <p:nvPr/>
        </p:nvSpPr>
        <p:spPr>
          <a:xfrm flipV="true">
            <a:off x="2747140" y="9001613"/>
            <a:ext cx="13021495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3063701" y="3750226"/>
            <a:ext cx="12160598" cy="3055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16"/>
              </a:lnSpc>
            </a:pPr>
            <a:r>
              <a:rPr lang="en-US" sz="3440">
                <a:solidFill>
                  <a:srgbClr val="101010"/>
                </a:solidFill>
                <a:latin typeface="Poppins"/>
                <a:ea typeface="Poppins"/>
                <a:cs typeface="Poppins"/>
                <a:sym typeface="Poppins"/>
              </a:rPr>
              <a:t>•Most classic games follow fixed paths. Our motivation was to </a:t>
            </a:r>
            <a:r>
              <a:rPr lang="en-US" sz="3440" b="true">
                <a:solidFill>
                  <a:srgbClr val="101010"/>
                </a:solidFill>
                <a:latin typeface="Poppins Bold"/>
                <a:ea typeface="Poppins Bold"/>
                <a:cs typeface="Poppins Bold"/>
                <a:sym typeface="Poppins Bold"/>
              </a:rPr>
              <a:t>build a story that adapts to players’ choices using probabilistic models for more natural and engaging storytelling</a:t>
            </a:r>
            <a:r>
              <a:rPr lang="en-US" sz="3440">
                <a:solidFill>
                  <a:srgbClr val="101010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algn="just" marL="0" indent="0" lvl="0">
              <a:lnSpc>
                <a:spcPts val="4816"/>
              </a:lnSpc>
              <a:spcBef>
                <a:spcPct val="0"/>
              </a:spcBef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6019853" y="1371156"/>
            <a:ext cx="2519365" cy="1094779"/>
          </a:xfrm>
          <a:custGeom>
            <a:avLst/>
            <a:gdLst/>
            <a:ahLst/>
            <a:cxnLst/>
            <a:rect r="r" b="b" t="t" l="l"/>
            <a:pathLst>
              <a:path h="1094779" w="2519365">
                <a:moveTo>
                  <a:pt x="0" y="0"/>
                </a:moveTo>
                <a:lnTo>
                  <a:pt x="2519365" y="0"/>
                </a:lnTo>
                <a:lnTo>
                  <a:pt x="2519365" y="1094778"/>
                </a:lnTo>
                <a:lnTo>
                  <a:pt x="0" y="109477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2747140" y="9001613"/>
            <a:ext cx="13021495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9366345" y="-4109365"/>
            <a:ext cx="12231669" cy="5315216"/>
          </a:xfrm>
          <a:custGeom>
            <a:avLst/>
            <a:gdLst/>
            <a:ahLst/>
            <a:cxnLst/>
            <a:rect r="r" b="b" t="t" l="l"/>
            <a:pathLst>
              <a:path h="5315216" w="12231669">
                <a:moveTo>
                  <a:pt x="0" y="0"/>
                </a:moveTo>
                <a:lnTo>
                  <a:pt x="12231670" y="0"/>
                </a:lnTo>
                <a:lnTo>
                  <a:pt x="12231670" y="5315216"/>
                </a:lnTo>
                <a:lnTo>
                  <a:pt x="0" y="53152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8930385">
            <a:off x="-2777788" y="-3224775"/>
            <a:ext cx="12306618" cy="8506950"/>
          </a:xfrm>
          <a:custGeom>
            <a:avLst/>
            <a:gdLst/>
            <a:ahLst/>
            <a:cxnLst/>
            <a:rect r="r" b="b" t="t" l="l"/>
            <a:pathLst>
              <a:path h="8506950" w="12306618">
                <a:moveTo>
                  <a:pt x="12306619" y="0"/>
                </a:moveTo>
                <a:lnTo>
                  <a:pt x="0" y="0"/>
                </a:lnTo>
                <a:lnTo>
                  <a:pt x="0" y="8506950"/>
                </a:lnTo>
                <a:lnTo>
                  <a:pt x="12306619" y="8506950"/>
                </a:lnTo>
                <a:lnTo>
                  <a:pt x="12306619" y="0"/>
                </a:lnTo>
                <a:close/>
              </a:path>
            </a:pathLst>
          </a:custGeom>
          <a:blipFill>
            <a:blip r:embed="rId5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581337" y="6641495"/>
            <a:ext cx="6785008" cy="2190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324"/>
              </a:lnSpc>
            </a:pPr>
            <a:r>
              <a:rPr lang="en-US" b="true" sz="7499" spc="217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Game Overview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131345" y="3450610"/>
            <a:ext cx="12637290" cy="2446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16"/>
              </a:lnSpc>
            </a:pPr>
            <a:r>
              <a:rPr lang="en-US" sz="3440">
                <a:solidFill>
                  <a:srgbClr val="101010"/>
                </a:solidFill>
                <a:latin typeface="Poppins"/>
                <a:ea typeface="Poppins"/>
                <a:cs typeface="Poppins"/>
                <a:sym typeface="Poppins"/>
              </a:rPr>
              <a:t>•This is a single‑player adventure with branching routes and multiple endings. Player stats shape how scenarios unfold, making each playthrough unique.</a:t>
            </a:r>
          </a:p>
          <a:p>
            <a:pPr algn="just" marL="0" indent="0" lvl="0">
              <a:lnSpc>
                <a:spcPts val="481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300388">
            <a:off x="-4363791" y="2678108"/>
            <a:ext cx="11302295" cy="9903636"/>
          </a:xfrm>
          <a:custGeom>
            <a:avLst/>
            <a:gdLst/>
            <a:ahLst/>
            <a:cxnLst/>
            <a:rect r="r" b="b" t="t" l="l"/>
            <a:pathLst>
              <a:path h="9903636" w="11302295">
                <a:moveTo>
                  <a:pt x="0" y="0"/>
                </a:moveTo>
                <a:lnTo>
                  <a:pt x="11302295" y="0"/>
                </a:lnTo>
                <a:lnTo>
                  <a:pt x="11302295" y="9903636"/>
                </a:lnTo>
                <a:lnTo>
                  <a:pt x="0" y="99036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922231">
            <a:off x="14351329" y="-5116855"/>
            <a:ext cx="13023076" cy="14098053"/>
          </a:xfrm>
          <a:custGeom>
            <a:avLst/>
            <a:gdLst/>
            <a:ahLst/>
            <a:cxnLst/>
            <a:rect r="r" b="b" t="t" l="l"/>
            <a:pathLst>
              <a:path h="14098053" w="13023076">
                <a:moveTo>
                  <a:pt x="0" y="0"/>
                </a:moveTo>
                <a:lnTo>
                  <a:pt x="13023076" y="0"/>
                </a:lnTo>
                <a:lnTo>
                  <a:pt x="13023076" y="14098053"/>
                </a:lnTo>
                <a:lnTo>
                  <a:pt x="0" y="140980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flipV="true">
            <a:off x="2747140" y="9001613"/>
            <a:ext cx="13021495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603015" y="3776845"/>
            <a:ext cx="14732140" cy="4055768"/>
            <a:chOff x="0" y="0"/>
            <a:chExt cx="6877255" cy="189331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877255" cy="1893313"/>
            </a:xfrm>
            <a:custGeom>
              <a:avLst/>
              <a:gdLst/>
              <a:ahLst/>
              <a:cxnLst/>
              <a:rect r="r" b="b" t="t" l="l"/>
              <a:pathLst>
                <a:path h="1893313" w="6877255">
                  <a:moveTo>
                    <a:pt x="12087" y="0"/>
                  </a:moveTo>
                  <a:lnTo>
                    <a:pt x="6865168" y="0"/>
                  </a:lnTo>
                  <a:cubicBezTo>
                    <a:pt x="6868374" y="0"/>
                    <a:pt x="6871448" y="1273"/>
                    <a:pt x="6873715" y="3540"/>
                  </a:cubicBezTo>
                  <a:cubicBezTo>
                    <a:pt x="6875981" y="5807"/>
                    <a:pt x="6877255" y="8881"/>
                    <a:pt x="6877255" y="12087"/>
                  </a:cubicBezTo>
                  <a:lnTo>
                    <a:pt x="6877255" y="1881226"/>
                  </a:lnTo>
                  <a:cubicBezTo>
                    <a:pt x="6877255" y="1884431"/>
                    <a:pt x="6875981" y="1887506"/>
                    <a:pt x="6873715" y="1889773"/>
                  </a:cubicBezTo>
                  <a:cubicBezTo>
                    <a:pt x="6871448" y="1892039"/>
                    <a:pt x="6868374" y="1893313"/>
                    <a:pt x="6865168" y="1893313"/>
                  </a:cubicBezTo>
                  <a:lnTo>
                    <a:pt x="12087" y="1893313"/>
                  </a:lnTo>
                  <a:cubicBezTo>
                    <a:pt x="8881" y="1893313"/>
                    <a:pt x="5807" y="1892039"/>
                    <a:pt x="3540" y="1889773"/>
                  </a:cubicBezTo>
                  <a:cubicBezTo>
                    <a:pt x="1273" y="1887506"/>
                    <a:pt x="0" y="1884431"/>
                    <a:pt x="0" y="1881226"/>
                  </a:cubicBezTo>
                  <a:lnTo>
                    <a:pt x="0" y="12087"/>
                  </a:lnTo>
                  <a:cubicBezTo>
                    <a:pt x="0" y="8881"/>
                    <a:pt x="1273" y="5807"/>
                    <a:pt x="3540" y="3540"/>
                  </a:cubicBezTo>
                  <a:cubicBezTo>
                    <a:pt x="5807" y="1273"/>
                    <a:pt x="8881" y="0"/>
                    <a:pt x="12087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6877255" cy="194093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4135431" y="1355909"/>
            <a:ext cx="10017139" cy="1143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24"/>
              </a:lnSpc>
            </a:pPr>
            <a:r>
              <a:rPr lang="en-US" b="true" sz="7499" spc="217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Dynamic Narrative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498496" y="4703781"/>
            <a:ext cx="12965555" cy="2446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16"/>
              </a:lnSpc>
            </a:pPr>
            <a:r>
              <a:rPr lang="en-US" sz="3440">
                <a:solidFill>
                  <a:srgbClr val="101010"/>
                </a:solidFill>
                <a:latin typeface="Poppins"/>
                <a:ea typeface="Poppins"/>
                <a:cs typeface="Poppins"/>
                <a:sym typeface="Poppins"/>
              </a:rPr>
              <a:t>•The narrative changes over time based on decision history. The Heroic‑Neutral‑Chaotic alignment influences interactions, story direction, and long‑term consequences.</a:t>
            </a:r>
          </a:p>
          <a:p>
            <a:pPr algn="just" marL="0" indent="0" lvl="0">
              <a:lnSpc>
                <a:spcPts val="481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300388">
            <a:off x="-4363791" y="2678108"/>
            <a:ext cx="11302295" cy="9903636"/>
          </a:xfrm>
          <a:custGeom>
            <a:avLst/>
            <a:gdLst/>
            <a:ahLst/>
            <a:cxnLst/>
            <a:rect r="r" b="b" t="t" l="l"/>
            <a:pathLst>
              <a:path h="9903636" w="11302295">
                <a:moveTo>
                  <a:pt x="0" y="0"/>
                </a:moveTo>
                <a:lnTo>
                  <a:pt x="11302295" y="0"/>
                </a:lnTo>
                <a:lnTo>
                  <a:pt x="11302295" y="9903636"/>
                </a:lnTo>
                <a:lnTo>
                  <a:pt x="0" y="99036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922231">
            <a:off x="14351329" y="-5116855"/>
            <a:ext cx="13023076" cy="14098053"/>
          </a:xfrm>
          <a:custGeom>
            <a:avLst/>
            <a:gdLst/>
            <a:ahLst/>
            <a:cxnLst/>
            <a:rect r="r" b="b" t="t" l="l"/>
            <a:pathLst>
              <a:path h="14098053" w="13023076">
                <a:moveTo>
                  <a:pt x="0" y="0"/>
                </a:moveTo>
                <a:lnTo>
                  <a:pt x="13023076" y="0"/>
                </a:lnTo>
                <a:lnTo>
                  <a:pt x="13023076" y="14098053"/>
                </a:lnTo>
                <a:lnTo>
                  <a:pt x="0" y="140980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flipV="true">
            <a:off x="2747140" y="9001613"/>
            <a:ext cx="13021495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603015" y="3776845"/>
            <a:ext cx="14732140" cy="4055768"/>
            <a:chOff x="0" y="0"/>
            <a:chExt cx="6877255" cy="189331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877255" cy="1893313"/>
            </a:xfrm>
            <a:custGeom>
              <a:avLst/>
              <a:gdLst/>
              <a:ahLst/>
              <a:cxnLst/>
              <a:rect r="r" b="b" t="t" l="l"/>
              <a:pathLst>
                <a:path h="1893313" w="6877255">
                  <a:moveTo>
                    <a:pt x="12087" y="0"/>
                  </a:moveTo>
                  <a:lnTo>
                    <a:pt x="6865168" y="0"/>
                  </a:lnTo>
                  <a:cubicBezTo>
                    <a:pt x="6868374" y="0"/>
                    <a:pt x="6871448" y="1273"/>
                    <a:pt x="6873715" y="3540"/>
                  </a:cubicBezTo>
                  <a:cubicBezTo>
                    <a:pt x="6875981" y="5807"/>
                    <a:pt x="6877255" y="8881"/>
                    <a:pt x="6877255" y="12087"/>
                  </a:cubicBezTo>
                  <a:lnTo>
                    <a:pt x="6877255" y="1881226"/>
                  </a:lnTo>
                  <a:cubicBezTo>
                    <a:pt x="6877255" y="1884431"/>
                    <a:pt x="6875981" y="1887506"/>
                    <a:pt x="6873715" y="1889773"/>
                  </a:cubicBezTo>
                  <a:cubicBezTo>
                    <a:pt x="6871448" y="1892039"/>
                    <a:pt x="6868374" y="1893313"/>
                    <a:pt x="6865168" y="1893313"/>
                  </a:cubicBezTo>
                  <a:lnTo>
                    <a:pt x="12087" y="1893313"/>
                  </a:lnTo>
                  <a:cubicBezTo>
                    <a:pt x="8881" y="1893313"/>
                    <a:pt x="5807" y="1892039"/>
                    <a:pt x="3540" y="1889773"/>
                  </a:cubicBezTo>
                  <a:cubicBezTo>
                    <a:pt x="1273" y="1887506"/>
                    <a:pt x="0" y="1884431"/>
                    <a:pt x="0" y="1881226"/>
                  </a:cubicBezTo>
                  <a:lnTo>
                    <a:pt x="0" y="12087"/>
                  </a:lnTo>
                  <a:cubicBezTo>
                    <a:pt x="0" y="8881"/>
                    <a:pt x="1273" y="5807"/>
                    <a:pt x="3540" y="3540"/>
                  </a:cubicBezTo>
                  <a:cubicBezTo>
                    <a:pt x="5807" y="1273"/>
                    <a:pt x="8881" y="0"/>
                    <a:pt x="12087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6877255" cy="194093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113616" y="1471795"/>
            <a:ext cx="13551817" cy="1143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24"/>
              </a:lnSpc>
            </a:pPr>
            <a:r>
              <a:rPr lang="en-US" b="true" sz="7499" spc="217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Factor Graph Integration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498496" y="4703781"/>
            <a:ext cx="12965555" cy="2446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16"/>
              </a:lnSpc>
            </a:pPr>
            <a:r>
              <a:rPr lang="en-US" sz="3440">
                <a:solidFill>
                  <a:srgbClr val="101010"/>
                </a:solidFill>
                <a:latin typeface="Poppins"/>
                <a:ea typeface="Poppins"/>
                <a:cs typeface="Poppins"/>
                <a:sym typeface="Poppins"/>
              </a:rPr>
              <a:t>•Factor graphs link player stats, inventory, environment, and enemies, allowing the system to compute the most fitting narrative branch for any situation.</a:t>
            </a:r>
          </a:p>
          <a:p>
            <a:pPr algn="just" marL="0" indent="0" lvl="0">
              <a:lnSpc>
                <a:spcPts val="481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300388">
            <a:off x="-4363791" y="2678108"/>
            <a:ext cx="11302295" cy="9903636"/>
          </a:xfrm>
          <a:custGeom>
            <a:avLst/>
            <a:gdLst/>
            <a:ahLst/>
            <a:cxnLst/>
            <a:rect r="r" b="b" t="t" l="l"/>
            <a:pathLst>
              <a:path h="9903636" w="11302295">
                <a:moveTo>
                  <a:pt x="0" y="0"/>
                </a:moveTo>
                <a:lnTo>
                  <a:pt x="11302295" y="0"/>
                </a:lnTo>
                <a:lnTo>
                  <a:pt x="11302295" y="9903636"/>
                </a:lnTo>
                <a:lnTo>
                  <a:pt x="0" y="99036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922231">
            <a:off x="14351329" y="-5116855"/>
            <a:ext cx="13023076" cy="14098053"/>
          </a:xfrm>
          <a:custGeom>
            <a:avLst/>
            <a:gdLst/>
            <a:ahLst/>
            <a:cxnLst/>
            <a:rect r="r" b="b" t="t" l="l"/>
            <a:pathLst>
              <a:path h="14098053" w="13023076">
                <a:moveTo>
                  <a:pt x="0" y="0"/>
                </a:moveTo>
                <a:lnTo>
                  <a:pt x="13023076" y="0"/>
                </a:lnTo>
                <a:lnTo>
                  <a:pt x="13023076" y="14098053"/>
                </a:lnTo>
                <a:lnTo>
                  <a:pt x="0" y="140980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flipV="true">
            <a:off x="2747140" y="9001613"/>
            <a:ext cx="13021495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603015" y="3776845"/>
            <a:ext cx="14732140" cy="4055768"/>
            <a:chOff x="0" y="0"/>
            <a:chExt cx="6877255" cy="189331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877255" cy="1893313"/>
            </a:xfrm>
            <a:custGeom>
              <a:avLst/>
              <a:gdLst/>
              <a:ahLst/>
              <a:cxnLst/>
              <a:rect r="r" b="b" t="t" l="l"/>
              <a:pathLst>
                <a:path h="1893313" w="6877255">
                  <a:moveTo>
                    <a:pt x="12087" y="0"/>
                  </a:moveTo>
                  <a:lnTo>
                    <a:pt x="6865168" y="0"/>
                  </a:lnTo>
                  <a:cubicBezTo>
                    <a:pt x="6868374" y="0"/>
                    <a:pt x="6871448" y="1273"/>
                    <a:pt x="6873715" y="3540"/>
                  </a:cubicBezTo>
                  <a:cubicBezTo>
                    <a:pt x="6875981" y="5807"/>
                    <a:pt x="6877255" y="8881"/>
                    <a:pt x="6877255" y="12087"/>
                  </a:cubicBezTo>
                  <a:lnTo>
                    <a:pt x="6877255" y="1881226"/>
                  </a:lnTo>
                  <a:cubicBezTo>
                    <a:pt x="6877255" y="1884431"/>
                    <a:pt x="6875981" y="1887506"/>
                    <a:pt x="6873715" y="1889773"/>
                  </a:cubicBezTo>
                  <a:cubicBezTo>
                    <a:pt x="6871448" y="1892039"/>
                    <a:pt x="6868374" y="1893313"/>
                    <a:pt x="6865168" y="1893313"/>
                  </a:cubicBezTo>
                  <a:lnTo>
                    <a:pt x="12087" y="1893313"/>
                  </a:lnTo>
                  <a:cubicBezTo>
                    <a:pt x="8881" y="1893313"/>
                    <a:pt x="5807" y="1892039"/>
                    <a:pt x="3540" y="1889773"/>
                  </a:cubicBezTo>
                  <a:cubicBezTo>
                    <a:pt x="1273" y="1887506"/>
                    <a:pt x="0" y="1884431"/>
                    <a:pt x="0" y="1881226"/>
                  </a:cubicBezTo>
                  <a:lnTo>
                    <a:pt x="0" y="12087"/>
                  </a:lnTo>
                  <a:cubicBezTo>
                    <a:pt x="0" y="8881"/>
                    <a:pt x="1273" y="5807"/>
                    <a:pt x="3540" y="3540"/>
                  </a:cubicBezTo>
                  <a:cubicBezTo>
                    <a:pt x="5807" y="1273"/>
                    <a:pt x="8881" y="0"/>
                    <a:pt x="12087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6877255" cy="194093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113616" y="1471795"/>
            <a:ext cx="13551817" cy="1143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24"/>
              </a:lnSpc>
            </a:pPr>
            <a:r>
              <a:rPr lang="en-US" b="true" sz="7499" spc="217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Example Decision Logic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498496" y="4703781"/>
            <a:ext cx="12965555" cy="2446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16"/>
              </a:lnSpc>
            </a:pPr>
            <a:r>
              <a:rPr lang="en-US" sz="3440">
                <a:solidFill>
                  <a:srgbClr val="101010"/>
                </a:solidFill>
                <a:latin typeface="Poppins"/>
                <a:ea typeface="Poppins"/>
                <a:cs typeface="Poppins"/>
                <a:sym typeface="Poppins"/>
              </a:rPr>
              <a:t>•In decisions like choosing to take the chest, the system evaluates danger, wealth, and environmental difficulty to compute risk, reward, and story impact.</a:t>
            </a:r>
          </a:p>
          <a:p>
            <a:pPr algn="just" marL="0" indent="0" lvl="0">
              <a:lnSpc>
                <a:spcPts val="481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300388">
            <a:off x="-4363791" y="2678108"/>
            <a:ext cx="11302295" cy="9903636"/>
          </a:xfrm>
          <a:custGeom>
            <a:avLst/>
            <a:gdLst/>
            <a:ahLst/>
            <a:cxnLst/>
            <a:rect r="r" b="b" t="t" l="l"/>
            <a:pathLst>
              <a:path h="9903636" w="11302295">
                <a:moveTo>
                  <a:pt x="0" y="0"/>
                </a:moveTo>
                <a:lnTo>
                  <a:pt x="11302295" y="0"/>
                </a:lnTo>
                <a:lnTo>
                  <a:pt x="11302295" y="9903636"/>
                </a:lnTo>
                <a:lnTo>
                  <a:pt x="0" y="99036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922231">
            <a:off x="14351329" y="-5116855"/>
            <a:ext cx="13023076" cy="14098053"/>
          </a:xfrm>
          <a:custGeom>
            <a:avLst/>
            <a:gdLst/>
            <a:ahLst/>
            <a:cxnLst/>
            <a:rect r="r" b="b" t="t" l="l"/>
            <a:pathLst>
              <a:path h="14098053" w="13023076">
                <a:moveTo>
                  <a:pt x="0" y="0"/>
                </a:moveTo>
                <a:lnTo>
                  <a:pt x="13023076" y="0"/>
                </a:lnTo>
                <a:lnTo>
                  <a:pt x="13023076" y="14098053"/>
                </a:lnTo>
                <a:lnTo>
                  <a:pt x="0" y="140980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flipV="true">
            <a:off x="2747140" y="9001613"/>
            <a:ext cx="13021495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577677" y="4041496"/>
            <a:ext cx="14732140" cy="4055768"/>
            <a:chOff x="0" y="0"/>
            <a:chExt cx="6877255" cy="189331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877255" cy="1893313"/>
            </a:xfrm>
            <a:custGeom>
              <a:avLst/>
              <a:gdLst/>
              <a:ahLst/>
              <a:cxnLst/>
              <a:rect r="r" b="b" t="t" l="l"/>
              <a:pathLst>
                <a:path h="1893313" w="6877255">
                  <a:moveTo>
                    <a:pt x="12087" y="0"/>
                  </a:moveTo>
                  <a:lnTo>
                    <a:pt x="6865168" y="0"/>
                  </a:lnTo>
                  <a:cubicBezTo>
                    <a:pt x="6868374" y="0"/>
                    <a:pt x="6871448" y="1273"/>
                    <a:pt x="6873715" y="3540"/>
                  </a:cubicBezTo>
                  <a:cubicBezTo>
                    <a:pt x="6875981" y="5807"/>
                    <a:pt x="6877255" y="8881"/>
                    <a:pt x="6877255" y="12087"/>
                  </a:cubicBezTo>
                  <a:lnTo>
                    <a:pt x="6877255" y="1881226"/>
                  </a:lnTo>
                  <a:cubicBezTo>
                    <a:pt x="6877255" y="1884431"/>
                    <a:pt x="6875981" y="1887506"/>
                    <a:pt x="6873715" y="1889773"/>
                  </a:cubicBezTo>
                  <a:cubicBezTo>
                    <a:pt x="6871448" y="1892039"/>
                    <a:pt x="6868374" y="1893313"/>
                    <a:pt x="6865168" y="1893313"/>
                  </a:cubicBezTo>
                  <a:lnTo>
                    <a:pt x="12087" y="1893313"/>
                  </a:lnTo>
                  <a:cubicBezTo>
                    <a:pt x="8881" y="1893313"/>
                    <a:pt x="5807" y="1892039"/>
                    <a:pt x="3540" y="1889773"/>
                  </a:cubicBezTo>
                  <a:cubicBezTo>
                    <a:pt x="1273" y="1887506"/>
                    <a:pt x="0" y="1884431"/>
                    <a:pt x="0" y="1881226"/>
                  </a:cubicBezTo>
                  <a:lnTo>
                    <a:pt x="0" y="12087"/>
                  </a:lnTo>
                  <a:cubicBezTo>
                    <a:pt x="0" y="8881"/>
                    <a:pt x="1273" y="5807"/>
                    <a:pt x="3540" y="3540"/>
                  </a:cubicBezTo>
                  <a:cubicBezTo>
                    <a:pt x="5807" y="1273"/>
                    <a:pt x="8881" y="0"/>
                    <a:pt x="12087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6877255" cy="194093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113616" y="1462270"/>
            <a:ext cx="6311821" cy="1684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27"/>
              </a:lnSpc>
            </a:pPr>
            <a:r>
              <a:rPr lang="en-US" b="true" sz="5700" spc="165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Characters &amp; Classes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52233" y="4306637"/>
            <a:ext cx="5524318" cy="2585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38"/>
              </a:lnSpc>
            </a:pPr>
            <a:r>
              <a:rPr lang="en-US" sz="2455">
                <a:solidFill>
                  <a:srgbClr val="101010"/>
                </a:solidFill>
                <a:latin typeface="Poppins"/>
                <a:ea typeface="Poppins"/>
                <a:cs typeface="Poppins"/>
                <a:sym typeface="Poppins"/>
              </a:rPr>
              <a:t>•Players choose from 10 diverse character classes, each with unique attributes that influence decision outcomes and add depth to the gameplay experience.</a:t>
            </a:r>
          </a:p>
          <a:p>
            <a:pPr algn="just" marL="0" indent="0" lvl="0">
              <a:lnSpc>
                <a:spcPts val="3438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9456814" y="1462270"/>
            <a:ext cx="6311821" cy="1684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27"/>
              </a:lnSpc>
            </a:pPr>
            <a:r>
              <a:rPr lang="en-US" b="true" sz="5700" spc="165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Weapons &amp; Items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850565" y="4306637"/>
            <a:ext cx="5524318" cy="3442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38"/>
              </a:lnSpc>
            </a:pPr>
            <a:r>
              <a:rPr lang="en-US" sz="2455">
                <a:solidFill>
                  <a:srgbClr val="101010"/>
                </a:solidFill>
                <a:latin typeface="Poppins"/>
                <a:ea typeface="Poppins"/>
                <a:cs typeface="Poppins"/>
                <a:sym typeface="Poppins"/>
              </a:rPr>
              <a:t>•A 10‑tier weapon system ranging from basic equipment (Tier-1) to legendary weapons (Tier-10) and various items influence probabilities during decisions. Strategic item use can significantly improve success chances.</a:t>
            </a:r>
          </a:p>
          <a:p>
            <a:pPr algn="just" marL="0" indent="0" lvl="0">
              <a:lnSpc>
                <a:spcPts val="343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3300388">
            <a:off x="-4363791" y="2678108"/>
            <a:ext cx="11302295" cy="9903636"/>
          </a:xfrm>
          <a:custGeom>
            <a:avLst/>
            <a:gdLst/>
            <a:ahLst/>
            <a:cxnLst/>
            <a:rect r="r" b="b" t="t" l="l"/>
            <a:pathLst>
              <a:path h="9903636" w="11302295">
                <a:moveTo>
                  <a:pt x="0" y="0"/>
                </a:moveTo>
                <a:lnTo>
                  <a:pt x="11302295" y="0"/>
                </a:lnTo>
                <a:lnTo>
                  <a:pt x="11302295" y="9903636"/>
                </a:lnTo>
                <a:lnTo>
                  <a:pt x="0" y="99036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922231">
            <a:off x="14351329" y="-5116855"/>
            <a:ext cx="13023076" cy="14098053"/>
          </a:xfrm>
          <a:custGeom>
            <a:avLst/>
            <a:gdLst/>
            <a:ahLst/>
            <a:cxnLst/>
            <a:rect r="r" b="b" t="t" l="l"/>
            <a:pathLst>
              <a:path h="14098053" w="13023076">
                <a:moveTo>
                  <a:pt x="0" y="0"/>
                </a:moveTo>
                <a:lnTo>
                  <a:pt x="13023076" y="0"/>
                </a:lnTo>
                <a:lnTo>
                  <a:pt x="13023076" y="14098053"/>
                </a:lnTo>
                <a:lnTo>
                  <a:pt x="0" y="140980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flipV="true">
            <a:off x="2747140" y="9001613"/>
            <a:ext cx="13021495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603015" y="3776845"/>
            <a:ext cx="14732140" cy="4055768"/>
            <a:chOff x="0" y="0"/>
            <a:chExt cx="6877255" cy="189331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877255" cy="1893313"/>
            </a:xfrm>
            <a:custGeom>
              <a:avLst/>
              <a:gdLst/>
              <a:ahLst/>
              <a:cxnLst/>
              <a:rect r="r" b="b" t="t" l="l"/>
              <a:pathLst>
                <a:path h="1893313" w="6877255">
                  <a:moveTo>
                    <a:pt x="12087" y="0"/>
                  </a:moveTo>
                  <a:lnTo>
                    <a:pt x="6865168" y="0"/>
                  </a:lnTo>
                  <a:cubicBezTo>
                    <a:pt x="6868374" y="0"/>
                    <a:pt x="6871448" y="1273"/>
                    <a:pt x="6873715" y="3540"/>
                  </a:cubicBezTo>
                  <a:cubicBezTo>
                    <a:pt x="6875981" y="5807"/>
                    <a:pt x="6877255" y="8881"/>
                    <a:pt x="6877255" y="12087"/>
                  </a:cubicBezTo>
                  <a:lnTo>
                    <a:pt x="6877255" y="1881226"/>
                  </a:lnTo>
                  <a:cubicBezTo>
                    <a:pt x="6877255" y="1884431"/>
                    <a:pt x="6875981" y="1887506"/>
                    <a:pt x="6873715" y="1889773"/>
                  </a:cubicBezTo>
                  <a:cubicBezTo>
                    <a:pt x="6871448" y="1892039"/>
                    <a:pt x="6868374" y="1893313"/>
                    <a:pt x="6865168" y="1893313"/>
                  </a:cubicBezTo>
                  <a:lnTo>
                    <a:pt x="12087" y="1893313"/>
                  </a:lnTo>
                  <a:cubicBezTo>
                    <a:pt x="8881" y="1893313"/>
                    <a:pt x="5807" y="1892039"/>
                    <a:pt x="3540" y="1889773"/>
                  </a:cubicBezTo>
                  <a:cubicBezTo>
                    <a:pt x="1273" y="1887506"/>
                    <a:pt x="0" y="1884431"/>
                    <a:pt x="0" y="1881226"/>
                  </a:cubicBezTo>
                  <a:lnTo>
                    <a:pt x="0" y="12087"/>
                  </a:lnTo>
                  <a:cubicBezTo>
                    <a:pt x="0" y="8881"/>
                    <a:pt x="1273" y="5807"/>
                    <a:pt x="3540" y="3540"/>
                  </a:cubicBezTo>
                  <a:cubicBezTo>
                    <a:pt x="5807" y="1273"/>
                    <a:pt x="8881" y="0"/>
                    <a:pt x="12087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6877255" cy="194093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113616" y="1471795"/>
            <a:ext cx="13551817" cy="1143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24"/>
              </a:lnSpc>
            </a:pPr>
            <a:r>
              <a:rPr lang="en-US" b="true" sz="7499" spc="217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Level Design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498496" y="4703781"/>
            <a:ext cx="12965555" cy="2446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16"/>
              </a:lnSpc>
            </a:pPr>
            <a:r>
              <a:rPr lang="en-US" sz="3440">
                <a:solidFill>
                  <a:srgbClr val="101010"/>
                </a:solidFill>
                <a:latin typeface="Poppins"/>
                <a:ea typeface="Poppins"/>
                <a:cs typeface="Poppins"/>
                <a:sym typeface="Poppins"/>
              </a:rPr>
              <a:t>•The game features 10 distinct levels with different environments, each offering cutscenes, choices, and combat encounters with rewards or penalties.</a:t>
            </a:r>
          </a:p>
          <a:p>
            <a:pPr algn="just" marL="0" indent="0" lvl="0">
              <a:lnSpc>
                <a:spcPts val="481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DAG7TrD_c9I</dc:identifier>
  <dcterms:modified xsi:type="dcterms:W3CDTF">2011-08-01T06:04:30Z</dcterms:modified>
  <cp:revision>1</cp:revision>
  <dc:title>Adventure Quest: A Dynamic Narrative Game</dc:title>
</cp:coreProperties>
</file>

<file path=docProps/thumbnail.jpeg>
</file>